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Мангистауская область</c:v>
                </c:pt>
                <c:pt idx="6">
                  <c:v>Жамбылская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24</c:v>
                </c:pt>
                <c:pt idx="3">
                  <c:v>27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38</c:v>
                </c:pt>
                <c:pt idx="8">
                  <c:v>38</c:v>
                </c:pt>
                <c:pt idx="9">
                  <c:v>41</c:v>
                </c:pt>
                <c:pt idx="10">
                  <c:v>51</c:v>
                </c:pt>
                <c:pt idx="11">
                  <c:v>53</c:v>
                </c:pt>
                <c:pt idx="12">
                  <c:v>55</c:v>
                </c:pt>
                <c:pt idx="13">
                  <c:v>67</c:v>
                </c:pt>
                <c:pt idx="14">
                  <c:v>94</c:v>
                </c:pt>
                <c:pt idx="15">
                  <c:v>97</c:v>
                </c:pt>
                <c:pt idx="16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783712"/>
        <c:axId val="613789696"/>
      </c:barChart>
      <c:catAx>
        <c:axId val="613783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13789696"/>
        <c:crosses val="autoZero"/>
        <c:auto val="1"/>
        <c:lblAlgn val="ctr"/>
        <c:lblOffset val="100"/>
        <c:noMultiLvlLbl val="0"/>
      </c:catAx>
      <c:valAx>
        <c:axId val="61378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378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600" dirty="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0.15773164130573347"/>
          <c:w val="0.61129585537364428"/>
          <c:h val="0.7621988293061038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2020г.'!$A$33:$A$39</c:f>
              <c:strCache>
                <c:ptCount val="7"/>
                <c:pt idx="0">
                  <c:v>Кызылординская область</c:v>
                </c:pt>
                <c:pt idx="1">
                  <c:v>СКО</c:v>
                </c:pt>
                <c:pt idx="2">
                  <c:v>Жамбылская область</c:v>
                </c:pt>
                <c:pt idx="3">
                  <c:v>Атырауская область</c:v>
                </c:pt>
                <c:pt idx="4">
                  <c:v>Актюбинская область</c:v>
                </c:pt>
                <c:pt idx="5">
                  <c:v>ВКО</c:v>
                </c:pt>
                <c:pt idx="6">
                  <c:v>г.Алматы</c:v>
                </c:pt>
              </c:strCache>
            </c:strRef>
          </c:cat>
          <c:val>
            <c:numRef>
              <c:f>'Одобренные РФ 2020г.'!$B$33:$B$39</c:f>
              <c:numCache>
                <c:formatCode>_-* #\ ##0_р_._-;\-* #\ ##0_р_._-;_-* "-"??_р_._-;_-@_-</c:formatCode>
                <c:ptCount val="7"/>
                <c:pt idx="0">
                  <c:v>6000000</c:v>
                </c:pt>
                <c:pt idx="1">
                  <c:v>7500000</c:v>
                </c:pt>
                <c:pt idx="2" formatCode="_-* #\ ##0.00_р_._-;\-* #\ ##0.00_р_._-;_-* &quot;-&quot;??_р_._-;_-@_-">
                  <c:v>19500000</c:v>
                </c:pt>
                <c:pt idx="3">
                  <c:v>32213300</c:v>
                </c:pt>
                <c:pt idx="4">
                  <c:v>36191702</c:v>
                </c:pt>
                <c:pt idx="5">
                  <c:v>47000000</c:v>
                </c:pt>
                <c:pt idx="6">
                  <c:v>99985290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779904"/>
        <c:axId val="613786432"/>
      </c:barChart>
      <c:catAx>
        <c:axId val="613779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ru-RU"/>
          </a:p>
        </c:txPr>
        <c:crossAx val="613786432"/>
        <c:crosses val="autoZero"/>
        <c:auto val="1"/>
        <c:lblAlgn val="ctr"/>
        <c:lblOffset val="100"/>
        <c:noMultiLvlLbl val="0"/>
      </c:catAx>
      <c:valAx>
        <c:axId val="61378643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1377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ДБ "Альфа Банк"</c:v>
                </c:pt>
                <c:pt idx="1">
                  <c:v>ДБ АО "Сбербанк"</c:v>
                </c:pt>
                <c:pt idx="2">
                  <c:v>ДБ АО "Банк ВТБ Казахстан"</c:v>
                </c:pt>
                <c:pt idx="3">
                  <c:v>АО "ForteBank"</c:v>
                </c:pt>
                <c:pt idx="4">
                  <c:v>First Heartland Jysan Bank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81162704"/>
        <c:axId val="-381165424"/>
      </c:barChart>
      <c:catAx>
        <c:axId val="-38116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81165424"/>
        <c:crosses val="autoZero"/>
        <c:auto val="1"/>
        <c:lblAlgn val="ctr"/>
        <c:lblOffset val="100"/>
        <c:noMultiLvlLbl val="0"/>
      </c:catAx>
      <c:valAx>
        <c:axId val="-38116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81162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26707707876538"/>
          <c:y val="0.1377792151352433"/>
          <c:w val="0.51793746837578003"/>
          <c:h val="0.82908464491293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АО "ForteBank"</c:v>
                </c:pt>
                <c:pt idx="1">
                  <c:v>АО ДБ "Альфа Банк"</c:v>
                </c:pt>
                <c:pt idx="2">
                  <c:v>ДБ АО "Банк ВТБ Казахстан"</c:v>
                </c:pt>
                <c:pt idx="3">
                  <c:v>АО "Банк ЦентрКредит"</c:v>
                </c:pt>
                <c:pt idx="4">
                  <c:v>First Heartland Jysan Bank</c:v>
                </c:pt>
                <c:pt idx="5">
                  <c:v>ДБ АО "Сбербанк"</c:v>
                </c:pt>
              </c:strCache>
            </c:strRef>
          </c:cat>
          <c:val>
            <c:numRef>
              <c:f>одобр.бву!$D$29:$D$34</c:f>
              <c:numCache>
                <c:formatCode>_-* #\ ##0_р_._-;\-* #\ ##0_р_._-;_-* "-"??_р_._-;_-@_-</c:formatCode>
                <c:ptCount val="6"/>
                <c:pt idx="0">
                  <c:v>10500000</c:v>
                </c:pt>
                <c:pt idx="1">
                  <c:v>15000000</c:v>
                </c:pt>
                <c:pt idx="2">
                  <c:v>36191702</c:v>
                </c:pt>
                <c:pt idx="3">
                  <c:v>44500000</c:v>
                </c:pt>
                <c:pt idx="4">
                  <c:v>67213300</c:v>
                </c:pt>
                <c:pt idx="5">
                  <c:v>74985290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0379664"/>
        <c:axId val="530383472"/>
      </c:barChart>
      <c:catAx>
        <c:axId val="53037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0383472"/>
        <c:crosses val="autoZero"/>
        <c:auto val="1"/>
        <c:lblAlgn val="ctr"/>
        <c:lblOffset val="100"/>
        <c:noMultiLvlLbl val="0"/>
      </c:catAx>
      <c:valAx>
        <c:axId val="5303834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53037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364310898064698"/>
          <c:y val="0.10126633562972406"/>
          <c:w val="0.50525878362092735"/>
          <c:h val="0.748128135383638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7073476723512821E-3"/>
          <c:y val="2.0514892499943115E-2"/>
          <c:w val="0.27533350217154123"/>
          <c:h val="0.92372793403089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Атырауская область</c:v>
                </c:pt>
                <c:pt idx="2">
                  <c:v>Павлодарская область</c:v>
                </c:pt>
                <c:pt idx="3">
                  <c:v>Жамбылская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Акмолинская область</c:v>
                </c:pt>
                <c:pt idx="10">
                  <c:v>Костанайская область</c:v>
                </c:pt>
                <c:pt idx="11">
                  <c:v>Актюбинская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339957151.33000004</c:v>
                </c:pt>
                <c:pt idx="1">
                  <c:v>591239138.96000004</c:v>
                </c:pt>
                <c:pt idx="2">
                  <c:v>603648446</c:v>
                </c:pt>
                <c:pt idx="3">
                  <c:v>658026308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955413158</c:v>
                </c:pt>
                <c:pt idx="7">
                  <c:v>983916688.32000005</c:v>
                </c:pt>
                <c:pt idx="8">
                  <c:v>1260958660</c:v>
                </c:pt>
                <c:pt idx="9">
                  <c:v>1312840200</c:v>
                </c:pt>
                <c:pt idx="10">
                  <c:v>1369995560</c:v>
                </c:pt>
                <c:pt idx="11">
                  <c:v>1380844636</c:v>
                </c:pt>
                <c:pt idx="12">
                  <c:v>1443019514</c:v>
                </c:pt>
                <c:pt idx="13">
                  <c:v>1516032075.3299999</c:v>
                </c:pt>
                <c:pt idx="14">
                  <c:v>2663235074.5100002</c:v>
                </c:pt>
                <c:pt idx="15">
                  <c:v>3006202858</c:v>
                </c:pt>
                <c:pt idx="16">
                  <c:v>5943327998.8600006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08160"/>
        <c:axId val="681508704"/>
      </c:barChart>
      <c:catAx>
        <c:axId val="681508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08704"/>
        <c:crosses val="autoZero"/>
        <c:auto val="1"/>
        <c:lblAlgn val="ctr"/>
        <c:lblOffset val="100"/>
        <c:noMultiLvlLbl val="0"/>
      </c:catAx>
      <c:valAx>
        <c:axId val="68150870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8150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48</c:v>
                </c:pt>
                <c:pt idx="13">
                  <c:v>55</c:v>
                </c:pt>
                <c:pt idx="14">
                  <c:v>58</c:v>
                </c:pt>
                <c:pt idx="15">
                  <c:v>83</c:v>
                </c:pt>
                <c:pt idx="16">
                  <c:v>88</c:v>
                </c:pt>
                <c:pt idx="17">
                  <c:v>127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48</c:v>
                </c:pt>
                <c:pt idx="13">
                  <c:v>55</c:v>
                </c:pt>
                <c:pt idx="14">
                  <c:v>58</c:v>
                </c:pt>
                <c:pt idx="15">
                  <c:v>83</c:v>
                </c:pt>
                <c:pt idx="16">
                  <c:v>88</c:v>
                </c:pt>
                <c:pt idx="17">
                  <c:v>127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07616"/>
        <c:axId val="681517408"/>
      </c:barChart>
      <c:catAx>
        <c:axId val="681507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17408"/>
        <c:crosses val="autoZero"/>
        <c:auto val="1"/>
        <c:lblAlgn val="ctr"/>
        <c:lblOffset val="100"/>
        <c:noMultiLvlLbl val="0"/>
      </c:catAx>
      <c:valAx>
        <c:axId val="68151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150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АО «Шинхан Банк Казахстан»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First Heartland Jysan Bank</c:v>
                </c:pt>
                <c:pt idx="15">
                  <c:v>АО "Нурбанк"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19356379</c:v>
                </c:pt>
                <c:pt idx="3">
                  <c:v>30750000</c:v>
                </c:pt>
                <c:pt idx="4">
                  <c:v>55978900</c:v>
                </c:pt>
                <c:pt idx="5">
                  <c:v>63000000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307168329</c:v>
                </c:pt>
                <c:pt idx="10">
                  <c:v>522189802.32999998</c:v>
                </c:pt>
                <c:pt idx="11">
                  <c:v>824104377</c:v>
                </c:pt>
                <c:pt idx="12">
                  <c:v>1706283188.3299999</c:v>
                </c:pt>
                <c:pt idx="13">
                  <c:v>2101669918.4100001</c:v>
                </c:pt>
                <c:pt idx="14">
                  <c:v>2106522790</c:v>
                </c:pt>
                <c:pt idx="15">
                  <c:v>2859675747.5500002</c:v>
                </c:pt>
                <c:pt idx="16">
                  <c:v>3058614420</c:v>
                </c:pt>
                <c:pt idx="17">
                  <c:v>3078185909</c:v>
                </c:pt>
                <c:pt idx="18">
                  <c:v>3721486500.8600001</c:v>
                </c:pt>
                <c:pt idx="19">
                  <c:v>4520759670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12512"/>
        <c:axId val="681514688"/>
      </c:barChart>
      <c:catAx>
        <c:axId val="681512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14688"/>
        <c:crosses val="autoZero"/>
        <c:auto val="1"/>
        <c:lblAlgn val="ctr"/>
        <c:lblOffset val="100"/>
        <c:noMultiLvlLbl val="0"/>
      </c:catAx>
      <c:valAx>
        <c:axId val="68151468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8151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810979386003717"/>
          <c:y val="0.12775579480709656"/>
          <c:w val="0.5549059893318469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Лист4!$A$3:$A$12</c:f>
              <c:strCache>
                <c:ptCount val="10"/>
                <c:pt idx="0">
                  <c:v>Алматинская область</c:v>
                </c:pt>
                <c:pt idx="1">
                  <c:v>Атырауская область</c:v>
                </c:pt>
                <c:pt idx="2">
                  <c:v>Жамбылская область</c:v>
                </c:pt>
                <c:pt idx="3">
                  <c:v>Кызылординская область</c:v>
                </c:pt>
                <c:pt idx="4">
                  <c:v>СКО</c:v>
                </c:pt>
                <c:pt idx="5">
                  <c:v>г.Алматы</c:v>
                </c:pt>
                <c:pt idx="6">
                  <c:v>Актюбинская область</c:v>
                </c:pt>
                <c:pt idx="7">
                  <c:v>г.Нур-Султан</c:v>
                </c:pt>
                <c:pt idx="8">
                  <c:v>Костанайская область</c:v>
                </c:pt>
                <c:pt idx="9">
                  <c:v>ВКО</c:v>
                </c:pt>
              </c:strCache>
            </c:strRef>
          </c:cat>
          <c:val>
            <c:numRef>
              <c:f>Лист4!$B$3:$B$12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09792"/>
        <c:axId val="681518496"/>
      </c:barChart>
      <c:catAx>
        <c:axId val="681509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18496"/>
        <c:crosses val="autoZero"/>
        <c:auto val="1"/>
        <c:lblAlgn val="ctr"/>
        <c:lblOffset val="100"/>
        <c:noMultiLvlLbl val="0"/>
      </c:catAx>
      <c:valAx>
        <c:axId val="68151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150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Лист4!$A$25:$A$34</c:f>
              <c:strCache>
                <c:ptCount val="10"/>
                <c:pt idx="0">
                  <c:v>Кызылординская область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  <c:pt idx="3">
                  <c:v>г.Алматы</c:v>
                </c:pt>
                <c:pt idx="4">
                  <c:v>СКО</c:v>
                </c:pt>
                <c:pt idx="5">
                  <c:v>Атырауская область</c:v>
                </c:pt>
                <c:pt idx="6">
                  <c:v>г.Нур-Султан</c:v>
                </c:pt>
                <c:pt idx="7">
                  <c:v>Актюбинская область</c:v>
                </c:pt>
                <c:pt idx="8">
                  <c:v>Костанайская область</c:v>
                </c:pt>
                <c:pt idx="9">
                  <c:v>ВКО</c:v>
                </c:pt>
              </c:strCache>
            </c:strRef>
          </c:cat>
          <c:val>
            <c:numRef>
              <c:f>Лист4!$B$25:$B$34</c:f>
              <c:numCache>
                <c:formatCode>_-* #\ ##0_р_._-;\-* #\ ##0_р_._-;_-* "-"??_р_._-;_-@_-</c:formatCode>
                <c:ptCount val="10"/>
                <c:pt idx="0">
                  <c:v>3718179</c:v>
                </c:pt>
                <c:pt idx="1">
                  <c:v>7008492</c:v>
                </c:pt>
                <c:pt idx="2">
                  <c:v>10500000</c:v>
                </c:pt>
                <c:pt idx="3">
                  <c:v>17500000</c:v>
                </c:pt>
                <c:pt idx="4">
                  <c:v>44600000</c:v>
                </c:pt>
                <c:pt idx="5">
                  <c:v>50000000</c:v>
                </c:pt>
                <c:pt idx="6">
                  <c:v>70000000</c:v>
                </c:pt>
                <c:pt idx="7">
                  <c:v>77984200</c:v>
                </c:pt>
                <c:pt idx="8">
                  <c:v>87076500</c:v>
                </c:pt>
                <c:pt idx="9">
                  <c:v>297053934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05440"/>
        <c:axId val="681509248"/>
      </c:barChart>
      <c:catAx>
        <c:axId val="681505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09248"/>
        <c:crosses val="autoZero"/>
        <c:auto val="1"/>
        <c:lblAlgn val="ctr"/>
        <c:lblOffset val="100"/>
        <c:noMultiLvlLbl val="0"/>
      </c:catAx>
      <c:valAx>
        <c:axId val="68150924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8150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Лист5.!$B$3:$B$11</c:f>
              <c:strCache>
                <c:ptCount val="9"/>
                <c:pt idx="0">
                  <c:v>АО "ForteBank"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МФО "РИЦ "Кызылорда"</c:v>
                </c:pt>
                <c:pt idx="4">
                  <c:v>АО ДБ "Альфа Банк"</c:v>
                </c:pt>
                <c:pt idx="5">
                  <c:v>ДБ АО "Банк ВТБ Казахстан"</c:v>
                </c:pt>
                <c:pt idx="6">
                  <c:v>First Heartland Jysan Bank</c:v>
                </c:pt>
                <c:pt idx="7">
                  <c:v>АО "Нурбанк"</c:v>
                </c:pt>
                <c:pt idx="8">
                  <c:v>ДБ АО "Сбербанк"</c:v>
                </c:pt>
              </c:strCache>
            </c:strRef>
          </c:cat>
          <c:val>
            <c:numRef>
              <c:f>Лист5.!$C$3:$C$11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3779360"/>
        <c:axId val="613782080"/>
      </c:barChart>
      <c:catAx>
        <c:axId val="6137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13782080"/>
        <c:crosses val="autoZero"/>
        <c:auto val="1"/>
        <c:lblAlgn val="ctr"/>
        <c:lblOffset val="100"/>
        <c:noMultiLvlLbl val="0"/>
      </c:catAx>
      <c:valAx>
        <c:axId val="61378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377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Лист5.!$L$3:$L$11</c:f>
              <c:strCache>
                <c:ptCount val="9"/>
                <c:pt idx="0">
                  <c:v>МФО "РИЦ "Кызылорда"</c:v>
                </c:pt>
                <c:pt idx="1">
                  <c:v>АО "ForteBank"</c:v>
                </c:pt>
                <c:pt idx="2">
                  <c:v>ДБ АО "Сбербанк"</c:v>
                </c:pt>
                <c:pt idx="3">
                  <c:v>АО "Банк ЦентрКредит"</c:v>
                </c:pt>
                <c:pt idx="4">
                  <c:v>АО "Народный Банк Казахастана"</c:v>
                </c:pt>
                <c:pt idx="5">
                  <c:v>ДБ АО "Банк ВТБ Казахстан"</c:v>
                </c:pt>
                <c:pt idx="6">
                  <c:v>First Heartland Jysan Bank</c:v>
                </c:pt>
                <c:pt idx="7">
                  <c:v>АО ДБ "Альфа Банк"</c:v>
                </c:pt>
                <c:pt idx="8">
                  <c:v>АО "Нурбанк"</c:v>
                </c:pt>
              </c:strCache>
            </c:strRef>
          </c:cat>
          <c:val>
            <c:numRef>
              <c:f>Лист5.!$M$3:$M$11</c:f>
              <c:numCache>
                <c:formatCode>_-* #\ ##0_р_._-;\-* #\ ##0_р_._-;_-* "-"??_р_._-;_-@_-</c:formatCode>
                <c:ptCount val="9"/>
                <c:pt idx="0">
                  <c:v>3718179</c:v>
                </c:pt>
                <c:pt idx="1">
                  <c:v>10500000</c:v>
                </c:pt>
                <c:pt idx="2">
                  <c:v>13562426</c:v>
                </c:pt>
                <c:pt idx="3">
                  <c:v>21500000</c:v>
                </c:pt>
                <c:pt idx="4">
                  <c:v>50000000</c:v>
                </c:pt>
                <c:pt idx="5">
                  <c:v>61900000</c:v>
                </c:pt>
                <c:pt idx="6">
                  <c:v>92500000</c:v>
                </c:pt>
                <c:pt idx="7">
                  <c:v>141984200</c:v>
                </c:pt>
                <c:pt idx="8">
                  <c:v>269776500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1517952"/>
        <c:axId val="681510880"/>
      </c:barChart>
      <c:catAx>
        <c:axId val="68151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1510880"/>
        <c:crosses val="autoZero"/>
        <c:auto val="1"/>
        <c:lblAlgn val="ctr"/>
        <c:lblOffset val="100"/>
        <c:noMultiLvlLbl val="0"/>
      </c:catAx>
      <c:valAx>
        <c:axId val="68151088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8151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600" dirty="0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2020г.'!$A$3:$A$9</c:f>
              <c:strCache>
                <c:ptCount val="7"/>
                <c:pt idx="0">
                  <c:v>Актюбинская область</c:v>
                </c:pt>
                <c:pt idx="1">
                  <c:v>Атырауская область</c:v>
                </c:pt>
                <c:pt idx="2">
                  <c:v>Кызылординская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Жамбылская область</c:v>
                </c:pt>
                <c:pt idx="6">
                  <c:v>г.Алматы</c:v>
                </c:pt>
              </c:strCache>
            </c:strRef>
          </c:cat>
          <c:val>
            <c:numRef>
              <c:f>'Одобренные РФ 2020г.'!$B$3:$B$9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 formatCode="#,##0">
                  <c:v>1</c:v>
                </c:pt>
                <c:pt idx="3" formatCode="#,##0">
                  <c:v>1</c:v>
                </c:pt>
                <c:pt idx="4">
                  <c:v>2</c:v>
                </c:pt>
                <c:pt idx="5" formatCode="#,##0">
                  <c:v>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514144"/>
        <c:axId val="681516320"/>
      </c:barChart>
      <c:catAx>
        <c:axId val="681514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ru-RU"/>
          </a:p>
        </c:txPr>
        <c:crossAx val="681516320"/>
        <c:crosses val="autoZero"/>
        <c:auto val="1"/>
        <c:lblAlgn val="ctr"/>
        <c:lblOffset val="100"/>
        <c:noMultiLvlLbl val="0"/>
      </c:catAx>
      <c:valAx>
        <c:axId val="68151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151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12663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91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880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56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25,4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6422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млн.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30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511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665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</a:t>
            </a:r>
            <a:r>
              <a:rPr lang="ru-RU" altLang="en-US" sz="800" b="1" dirty="0" smtClean="0"/>
              <a:t>01.01.2022г</a:t>
            </a:r>
            <a:r>
              <a:rPr lang="ru-RU" altLang="en-US" sz="800" b="1" dirty="0"/>
              <a:t>. по </a:t>
            </a:r>
            <a:r>
              <a:rPr lang="ru-RU" altLang="en-US" sz="800" b="1" dirty="0" smtClean="0"/>
              <a:t>01.05.2022г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880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25,4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87052"/>
              </p:ext>
            </p:extLst>
          </p:nvPr>
        </p:nvGraphicFramePr>
        <p:xfrm>
          <a:off x="-31556" y="888207"/>
          <a:ext cx="4903258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683272"/>
              </p:ext>
            </p:extLst>
          </p:nvPr>
        </p:nvGraphicFramePr>
        <p:xfrm>
          <a:off x="4603179" y="943769"/>
          <a:ext cx="4540821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01.05.2022г</a:t>
            </a:r>
            <a:r>
              <a:rPr lang="ru-RU" altLang="en-US" sz="9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99988"/>
              </p:ext>
            </p:extLst>
          </p:nvPr>
        </p:nvGraphicFramePr>
        <p:xfrm>
          <a:off x="179512" y="936581"/>
          <a:ext cx="4296591" cy="354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189231"/>
              </p:ext>
            </p:extLst>
          </p:nvPr>
        </p:nvGraphicFramePr>
        <p:xfrm>
          <a:off x="4932040" y="862013"/>
          <a:ext cx="4100063" cy="354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27592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err="1" smtClean="0">
                <a:cs typeface="Times New Roman" pitchFamily="18" charset="0"/>
              </a:rPr>
              <a:t>Костанайская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err="1" smtClean="0">
                <a:cs typeface="Times New Roman" pitchFamily="18" charset="0"/>
              </a:rPr>
              <a:t>Костанайская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69936"/>
              </p:ext>
            </p:extLst>
          </p:nvPr>
        </p:nvGraphicFramePr>
        <p:xfrm>
          <a:off x="0" y="1016734"/>
          <a:ext cx="4947291" cy="318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483301"/>
              </p:ext>
            </p:extLst>
          </p:nvPr>
        </p:nvGraphicFramePr>
        <p:xfrm>
          <a:off x="4716016" y="1105774"/>
          <a:ext cx="4320480" cy="312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7092280" y="15874"/>
            <a:ext cx="159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</a:t>
            </a:r>
            <a:r>
              <a:rPr lang="ru-RU" altLang="en-US" sz="800" b="1" dirty="0" smtClean="0"/>
              <a:t>. </a:t>
            </a:r>
            <a:r>
              <a:rPr lang="ru-RU" altLang="en-US" sz="800" b="1" dirty="0"/>
              <a:t>по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АО «Сбербанк», 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сумме-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  <a:cs typeface="Times New Roman" pitchFamily="18" charset="0"/>
              </a:rPr>
              <a:t>АО ДБ «Альфа Банк»</a:t>
            </a:r>
            <a:endParaRPr lang="ru-RU" sz="11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529399"/>
              </p:ext>
            </p:extLst>
          </p:nvPr>
        </p:nvGraphicFramePr>
        <p:xfrm>
          <a:off x="107504" y="1110143"/>
          <a:ext cx="433625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358529"/>
              </p:ext>
            </p:extLst>
          </p:nvPr>
        </p:nvGraphicFramePr>
        <p:xfrm>
          <a:off x="4499993" y="1139825"/>
          <a:ext cx="4467796" cy="280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01.05.2022 </a:t>
            </a:r>
            <a:r>
              <a:rPr lang="ru-RU" sz="1100" dirty="0">
                <a:cs typeface="Times New Roman" pitchFamily="18" charset="0"/>
              </a:rPr>
              <a:t>г. – </a:t>
            </a:r>
            <a:r>
              <a:rPr lang="ru-RU" sz="1100" dirty="0" smtClean="0">
                <a:cs typeface="Times New Roman" pitchFamily="18" charset="0"/>
              </a:rPr>
              <a:t>11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648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248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662250"/>
              </p:ext>
            </p:extLst>
          </p:nvPr>
        </p:nvGraphicFramePr>
        <p:xfrm>
          <a:off x="107504" y="1096963"/>
          <a:ext cx="4419435" cy="283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55278"/>
              </p:ext>
            </p:extLst>
          </p:nvPr>
        </p:nvGraphicFramePr>
        <p:xfrm>
          <a:off x="4293322" y="1161528"/>
          <a:ext cx="4612382" cy="29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01.05.2022г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–АО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«Банк </a:t>
            </a:r>
            <a:r>
              <a:rPr lang="ru-RU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ЦентрКредит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First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HeartLand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en-US" altLang="en-US" sz="11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kk-KZ" altLang="en-US" sz="1100" dirty="0" smtClean="0">
                <a:solidFill>
                  <a:srgbClr val="000000"/>
                </a:solidFill>
                <a:latin typeface="Century Gothic"/>
              </a:rPr>
              <a:t>ДБ АО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«Сбербанк» и 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First </a:t>
            </a:r>
            <a:r>
              <a:rPr lang="en-US" altLang="en-US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HeartLand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60188"/>
              </p:ext>
            </p:extLst>
          </p:nvPr>
        </p:nvGraphicFramePr>
        <p:xfrm>
          <a:off x="191099" y="1104874"/>
          <a:ext cx="3957795" cy="303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36879"/>
              </p:ext>
            </p:extLst>
          </p:nvPr>
        </p:nvGraphicFramePr>
        <p:xfrm>
          <a:off x="4293296" y="1144031"/>
          <a:ext cx="4743200" cy="305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891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000" b="1" dirty="0" smtClean="0">
                <a:cs typeface="Times New Roman" pitchFamily="18" charset="0"/>
              </a:rPr>
              <a:t>5</a:t>
            </a:r>
            <a:r>
              <a:rPr lang="ru-RU" sz="1000" b="1" dirty="0" smtClean="0">
                <a:cs typeface="Times New Roman" pitchFamily="18" charset="0"/>
              </a:rPr>
              <a:t>6</a:t>
            </a:r>
            <a:r>
              <a:rPr lang="en-US" sz="1000" b="1" dirty="0" smtClean="0">
                <a:cs typeface="Times New Roman" pitchFamily="18" charset="0"/>
              </a:rPr>
              <a:t>,</a:t>
            </a:r>
            <a:r>
              <a:rPr lang="ru-RU" sz="1000" b="1" dirty="0" smtClean="0">
                <a:cs typeface="Times New Roman" pitchFamily="18" charset="0"/>
              </a:rPr>
              <a:t>7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en-US" sz="1000" b="1" dirty="0" smtClean="0">
                <a:cs typeface="Times New Roman" pitchFamily="18" charset="0"/>
              </a:rPr>
              <a:t>25,</a:t>
            </a:r>
            <a:r>
              <a:rPr lang="ru-RU" sz="1000" b="1" dirty="0">
                <a:cs typeface="Times New Roman" pitchFamily="18" charset="0"/>
              </a:rPr>
              <a:t>7</a:t>
            </a:r>
            <a:r>
              <a:rPr lang="ru-RU" sz="1000" b="1" dirty="0" smtClean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0587"/>
              </p:ext>
            </p:extLst>
          </p:nvPr>
        </p:nvGraphicFramePr>
        <p:xfrm>
          <a:off x="539552" y="915988"/>
          <a:ext cx="7849724" cy="360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12480</TotalTime>
  <Words>393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1168</cp:revision>
  <cp:lastPrinted>2020-02-11T07:16:18Z</cp:lastPrinted>
  <dcterms:created xsi:type="dcterms:W3CDTF">2017-09-15T07:18:06Z</dcterms:created>
  <dcterms:modified xsi:type="dcterms:W3CDTF">2022-05-12T10:38:34Z</dcterms:modified>
</cp:coreProperties>
</file>